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7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277" r:id="rId18"/>
    <p:sldId id="291" r:id="rId19"/>
    <p:sldId id="265" r:id="rId20"/>
    <p:sldId id="268" r:id="rId21"/>
    <p:sldId id="276" r:id="rId22"/>
    <p:sldId id="270" r:id="rId23"/>
    <p:sldId id="272" r:id="rId24"/>
    <p:sldId id="273" r:id="rId25"/>
    <p:sldId id="275" r:id="rId26"/>
    <p:sldId id="279" r:id="rId27"/>
    <p:sldId id="292" r:id="rId28"/>
    <p:sldId id="308" r:id="rId29"/>
    <p:sldId id="309" r:id="rId30"/>
    <p:sldId id="280" r:id="rId31"/>
    <p:sldId id="281" r:id="rId32"/>
    <p:sldId id="282" r:id="rId33"/>
    <p:sldId id="310" r:id="rId34"/>
    <p:sldId id="311" r:id="rId35"/>
    <p:sldId id="293" r:id="rId36"/>
    <p:sldId id="312" r:id="rId37"/>
    <p:sldId id="313" r:id="rId38"/>
    <p:sldId id="315" r:id="rId39"/>
    <p:sldId id="314" r:id="rId40"/>
    <p:sldId id="316" r:id="rId41"/>
    <p:sldId id="317" r:id="rId42"/>
    <p:sldId id="294" r:id="rId43"/>
    <p:sldId id="288" r:id="rId44"/>
    <p:sldId id="318" r:id="rId45"/>
    <p:sldId id="319" r:id="rId46"/>
    <p:sldId id="32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7168" autoAdjust="0"/>
  </p:normalViewPr>
  <p:slideViewPr>
    <p:cSldViewPr>
      <p:cViewPr>
        <p:scale>
          <a:sx n="75" d="100"/>
          <a:sy n="75" d="100"/>
        </p:scale>
        <p:origin x="-101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Exploring Data with 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Scatterplots</a:t>
            </a:r>
            <a:r>
              <a:rPr lang="en-GB" dirty="0" smtClean="0"/>
              <a:t>: Example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Anxiety and exam performance</a:t>
            </a:r>
          </a:p>
          <a:p>
            <a:r>
              <a:rPr lang="en-GB" dirty="0" smtClean="0"/>
              <a:t>Participants:</a:t>
            </a:r>
          </a:p>
          <a:p>
            <a:pPr lvl="1"/>
            <a:r>
              <a:rPr lang="en-GB" dirty="0" smtClean="0"/>
              <a:t>103 students</a:t>
            </a:r>
          </a:p>
          <a:p>
            <a:r>
              <a:rPr lang="en-GB" dirty="0" smtClean="0"/>
              <a:t>Measures</a:t>
            </a:r>
          </a:p>
          <a:p>
            <a:pPr lvl="1"/>
            <a:r>
              <a:rPr lang="en-GB" dirty="0" smtClean="0"/>
              <a:t>Time spent revising (hours)</a:t>
            </a:r>
          </a:p>
          <a:p>
            <a:pPr lvl="1"/>
            <a:r>
              <a:rPr lang="en-GB" dirty="0" smtClean="0"/>
              <a:t>Exam performance (%)</a:t>
            </a:r>
          </a:p>
          <a:p>
            <a:pPr lvl="1"/>
            <a:r>
              <a:rPr lang="en-GB" dirty="0" smtClean="0"/>
              <a:t>Exam Anxiety (the EAQ, score out of 100)</a:t>
            </a:r>
          </a:p>
          <a:p>
            <a:pPr lvl="1"/>
            <a:r>
              <a:rPr lang="en-GB" dirty="0" smtClean="0"/>
              <a:t>Gender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307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Scatterplot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scatter 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examData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(Anxiety, Exam))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scatter </a:t>
            </a:r>
            <a:r>
              <a:rPr lang="en-GB" dirty="0"/>
              <a:t>+ </a:t>
            </a:r>
            <a:r>
              <a:rPr lang="en-GB" dirty="0" err="1"/>
              <a:t>geom_point</a:t>
            </a:r>
            <a:r>
              <a:rPr lang="en-GB" dirty="0"/>
              <a:t>() + </a:t>
            </a:r>
            <a:r>
              <a:rPr lang="en-GB" dirty="0" err="1"/>
              <a:t>geom_smooth</a:t>
            </a:r>
            <a:r>
              <a:rPr lang="en-GB" dirty="0"/>
              <a:t>() labs(x = "Exam Anxiety", y = "Exam Performance %")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73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</a:t>
            </a:r>
            <a:r>
              <a:rPr lang="en-GB" dirty="0" err="1" smtClean="0"/>
              <a:t>Scatterplot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340768"/>
            <a:ext cx="5112568" cy="4248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573325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Scatterplot </a:t>
            </a:r>
            <a:r>
              <a:rPr lang="en-GB" dirty="0"/>
              <a:t>of exam anxiety against exam performance with a smoother added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98506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Scatterplot With Regression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/>
              <a:t>scatter 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examData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(Anxiety, Exam))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scatter </a:t>
            </a:r>
            <a:r>
              <a:rPr lang="en-GB" dirty="0"/>
              <a:t>+ </a:t>
            </a:r>
            <a:r>
              <a:rPr lang="en-GB" dirty="0" err="1"/>
              <a:t>geom_point</a:t>
            </a:r>
            <a:r>
              <a:rPr lang="en-GB" dirty="0"/>
              <a:t>() + </a:t>
            </a:r>
            <a:r>
              <a:rPr lang="en-GB" dirty="0" err="1"/>
              <a:t>geom_smooth</a:t>
            </a:r>
            <a:r>
              <a:rPr lang="en-GB" dirty="0"/>
              <a:t>(method = "lm", colour = "Red")+ labs(x = "Exam Anxiety", y = "Exam Performance %")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8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Scatterplot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268760"/>
            <a:ext cx="6192688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093296"/>
            <a:ext cx="485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 simple scatterplot with a regression line added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643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Grouped Scatterplot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scatter 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examData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(Anxiety, Exam, colour = Gender)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scatter + </a:t>
            </a:r>
            <a:r>
              <a:rPr lang="en-GB" dirty="0" err="1"/>
              <a:t>geom_point</a:t>
            </a:r>
            <a:r>
              <a:rPr lang="en-GB" dirty="0"/>
              <a:t>() + </a:t>
            </a:r>
            <a:r>
              <a:rPr lang="en-GB" dirty="0" err="1"/>
              <a:t>geom_smooth</a:t>
            </a:r>
            <a:r>
              <a:rPr lang="en-GB" dirty="0"/>
              <a:t>(method = "lm", </a:t>
            </a:r>
            <a:r>
              <a:rPr lang="en-GB" dirty="0" err="1"/>
              <a:t>aes</a:t>
            </a:r>
            <a:r>
              <a:rPr lang="en-GB" dirty="0"/>
              <a:t>(fill = Gender), alpha = 0.1) + labs(x = "Exam Anxiety", y = "Exam Performance %", colour = "Gender")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15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Grouped Scatterplot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124744"/>
            <a:ext cx="6264696" cy="4752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1760" y="587727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Scatterplot of exam anxiety and exam performance split by gender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506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Histograms: Spotting Obvious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Histograms plot:</a:t>
            </a:r>
          </a:p>
          <a:p>
            <a:pPr lvl="1"/>
            <a:r>
              <a:rPr lang="en-GB" dirty="0" smtClean="0"/>
              <a:t>The score (</a:t>
            </a:r>
            <a:r>
              <a:rPr lang="en-GB" i="1" dirty="0" smtClean="0"/>
              <a:t>x</a:t>
            </a:r>
            <a:r>
              <a:rPr lang="en-GB" dirty="0" smtClean="0"/>
              <a:t>-axis)</a:t>
            </a:r>
          </a:p>
          <a:p>
            <a:pPr lvl="1"/>
            <a:r>
              <a:rPr lang="en-GB" dirty="0" smtClean="0"/>
              <a:t>The frequency (</a:t>
            </a:r>
            <a:r>
              <a:rPr lang="en-GB" i="1" dirty="0" smtClean="0"/>
              <a:t>y</a:t>
            </a:r>
            <a:r>
              <a:rPr lang="en-GB" dirty="0" smtClean="0"/>
              <a:t>-axis)</a:t>
            </a:r>
          </a:p>
          <a:p>
            <a:r>
              <a:rPr lang="en-GB" dirty="0" smtClean="0"/>
              <a:t>Histograms help us to identify:</a:t>
            </a:r>
          </a:p>
          <a:p>
            <a:pPr lvl="1"/>
            <a:r>
              <a:rPr lang="en-GB" dirty="0" smtClean="0"/>
              <a:t>The shape of the distribution</a:t>
            </a:r>
          </a:p>
          <a:p>
            <a:pPr lvl="2"/>
            <a:r>
              <a:rPr lang="en-GB" dirty="0" smtClean="0"/>
              <a:t>Skew</a:t>
            </a:r>
          </a:p>
          <a:p>
            <a:pPr lvl="2"/>
            <a:r>
              <a:rPr lang="en-GB" dirty="0" smtClean="0"/>
              <a:t>Kurtosis</a:t>
            </a:r>
          </a:p>
          <a:p>
            <a:pPr lvl="2"/>
            <a:r>
              <a:rPr lang="en-GB" dirty="0" smtClean="0"/>
              <a:t>Spread or variation in scores</a:t>
            </a:r>
          </a:p>
          <a:p>
            <a:pPr lvl="1"/>
            <a:r>
              <a:rPr lang="en-GB" dirty="0" smtClean="0"/>
              <a:t>Unusual scores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Histograms: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biologist was worried about the potential health effects of music festivals.</a:t>
            </a:r>
          </a:p>
          <a:p>
            <a:r>
              <a:rPr lang="en-GB" dirty="0" smtClean="0"/>
              <a:t>Download Music Festival</a:t>
            </a:r>
          </a:p>
          <a:p>
            <a:r>
              <a:rPr lang="en-GB" dirty="0" smtClean="0"/>
              <a:t>Measured the hygiene of 810 concert-goers over the three days of the festival.</a:t>
            </a:r>
          </a:p>
          <a:p>
            <a:r>
              <a:rPr lang="en-GB" dirty="0" smtClean="0"/>
              <a:t>Hygiene was measured using a standardized technique :</a:t>
            </a:r>
          </a:p>
          <a:p>
            <a:pPr lvl="1"/>
            <a:r>
              <a:rPr lang="en-GB" dirty="0" smtClean="0"/>
              <a:t>Score ranged from 0 to 4</a:t>
            </a:r>
          </a:p>
          <a:p>
            <a:pPr lvl="2"/>
            <a:r>
              <a:rPr lang="en-GB" dirty="0" smtClean="0"/>
              <a:t>0 = you smell like a corpse rotting up a skunk’s arse</a:t>
            </a:r>
          </a:p>
          <a:p>
            <a:pPr lvl="2"/>
            <a:r>
              <a:rPr lang="en-GB" dirty="0" smtClean="0"/>
              <a:t>4 = you smell of sweet roses on a fresh spring day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of Hygiene Scores </a:t>
            </a:r>
            <a:br>
              <a:rPr lang="en-US" dirty="0" smtClean="0"/>
            </a:br>
            <a:r>
              <a:rPr lang="en-US" dirty="0" smtClean="0"/>
              <a:t>for Day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 the </a:t>
            </a:r>
            <a:r>
              <a:rPr lang="en-GB" dirty="0"/>
              <a:t>plot </a:t>
            </a:r>
            <a:r>
              <a:rPr lang="en-GB" dirty="0" smtClean="0"/>
              <a:t>object:</a:t>
            </a:r>
          </a:p>
          <a:p>
            <a:pPr marL="457200" lvl="1" indent="0">
              <a:buNone/>
            </a:pPr>
            <a:r>
              <a:rPr lang="en-GB" dirty="0" err="1" smtClean="0"/>
              <a:t>festivalHistogram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festivalData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(day1)) + opts(</a:t>
            </a:r>
            <a:r>
              <a:rPr lang="en-GB" dirty="0" err="1"/>
              <a:t>legend.position</a:t>
            </a:r>
            <a:r>
              <a:rPr lang="en-GB" dirty="0"/>
              <a:t> = "none"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dd </a:t>
            </a:r>
            <a:r>
              <a:rPr lang="en-GB" dirty="0"/>
              <a:t>the graphical </a:t>
            </a:r>
            <a:r>
              <a:rPr lang="en-GB" dirty="0" smtClean="0"/>
              <a:t>layer: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festivalHistogram</a:t>
            </a:r>
            <a:r>
              <a:rPr lang="en-GB" dirty="0"/>
              <a:t> + </a:t>
            </a:r>
            <a:r>
              <a:rPr lang="en-GB" dirty="0" err="1"/>
              <a:t>geom_histogram</a:t>
            </a:r>
            <a:r>
              <a:rPr lang="en-GB" dirty="0" smtClean="0"/>
              <a:t>(</a:t>
            </a:r>
            <a:r>
              <a:rPr lang="en-GB" dirty="0" err="1"/>
              <a:t>binwidth</a:t>
            </a:r>
            <a:r>
              <a:rPr lang="en-GB" dirty="0"/>
              <a:t> = 0.4 </a:t>
            </a:r>
            <a:r>
              <a:rPr lang="en-GB" dirty="0" smtClean="0"/>
              <a:t>) </a:t>
            </a:r>
            <a:r>
              <a:rPr lang="en-GB" dirty="0"/>
              <a:t>+ labs(x = "Hygiene (Day 1 of Festival)", y = "Frequency")</a:t>
            </a:r>
          </a:p>
          <a:p>
            <a:pPr marL="457200" lvl="1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present data clearly</a:t>
            </a:r>
          </a:p>
          <a:p>
            <a:r>
              <a:rPr lang="en-GB" dirty="0" smtClean="0"/>
              <a:t>Introduce </a:t>
            </a:r>
            <a:r>
              <a:rPr lang="en-GB" i="1" dirty="0" smtClean="0"/>
              <a:t>ggplot2</a:t>
            </a:r>
          </a:p>
          <a:p>
            <a:r>
              <a:rPr lang="en-GB" dirty="0" smtClean="0"/>
              <a:t>Graphs</a:t>
            </a:r>
          </a:p>
          <a:p>
            <a:pPr lvl="1"/>
            <a:r>
              <a:rPr lang="en-GB" dirty="0" smtClean="0"/>
              <a:t>Scatterplots</a:t>
            </a:r>
          </a:p>
          <a:p>
            <a:pPr lvl="1"/>
            <a:r>
              <a:rPr lang="en-GB" dirty="0" smtClean="0"/>
              <a:t>Histograms</a:t>
            </a:r>
          </a:p>
          <a:p>
            <a:pPr lvl="1"/>
            <a:r>
              <a:rPr lang="en-GB" dirty="0" err="1" smtClean="0"/>
              <a:t>Boxplots</a:t>
            </a:r>
            <a:endParaRPr lang="en-GB" dirty="0" smtClean="0"/>
          </a:p>
          <a:p>
            <a:pPr lvl="1"/>
            <a:r>
              <a:rPr lang="en-GB" dirty="0" smtClean="0"/>
              <a:t>Error bar charts</a:t>
            </a:r>
          </a:p>
          <a:p>
            <a:pPr lvl="1"/>
            <a:r>
              <a:rPr lang="en-GB" dirty="0" smtClean="0"/>
              <a:t>Line graphs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Resulting Histogram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340768"/>
            <a:ext cx="6336704" cy="4608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76256" y="4941168"/>
            <a:ext cx="714380" cy="714380"/>
          </a:xfrm>
          <a:prstGeom prst="ellipse">
            <a:avLst/>
          </a:prstGeom>
          <a:solidFill>
            <a:srgbClr val="C00000">
              <a:alpha val="1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Boxplots</a:t>
            </a:r>
            <a:r>
              <a:rPr lang="en-GB" dirty="0" smtClean="0"/>
              <a:t> (Box-Whisker Diagrams)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Boxplots</a:t>
            </a:r>
            <a:r>
              <a:rPr lang="en-GB" dirty="0" smtClean="0"/>
              <a:t> are made up of a box and two whiskers.</a:t>
            </a:r>
          </a:p>
          <a:p>
            <a:r>
              <a:rPr lang="en-GB" dirty="0" smtClean="0"/>
              <a:t>The box shows:</a:t>
            </a:r>
          </a:p>
          <a:p>
            <a:pPr lvl="1"/>
            <a:r>
              <a:rPr lang="en-GB" dirty="0" smtClean="0"/>
              <a:t>The median</a:t>
            </a:r>
          </a:p>
          <a:p>
            <a:pPr lvl="1"/>
            <a:r>
              <a:rPr lang="en-GB" dirty="0" smtClean="0"/>
              <a:t>The upper and lower quartile</a:t>
            </a:r>
          </a:p>
          <a:p>
            <a:pPr lvl="1"/>
            <a:r>
              <a:rPr lang="en-GB" dirty="0" smtClean="0"/>
              <a:t>The limits within which the middle 50% of scores lie.</a:t>
            </a:r>
          </a:p>
          <a:p>
            <a:r>
              <a:rPr lang="en-GB" dirty="0" smtClean="0"/>
              <a:t>The whiskers show</a:t>
            </a:r>
          </a:p>
          <a:p>
            <a:pPr lvl="1"/>
            <a:r>
              <a:rPr lang="en-GB" dirty="0" smtClean="0"/>
              <a:t>The range of scores</a:t>
            </a:r>
          </a:p>
          <a:p>
            <a:pPr lvl="1"/>
            <a:r>
              <a:rPr lang="en-GB" dirty="0" smtClean="0"/>
              <a:t>The limits within which the top and bottom 25% of scores lie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Boxplots</a:t>
            </a:r>
            <a:r>
              <a:rPr lang="en-GB" dirty="0" smtClean="0"/>
              <a:t> (Box-Whisker Diagrams)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To make a</a:t>
            </a:r>
            <a:r>
              <a:rPr lang="en-GB" dirty="0" smtClean="0"/>
              <a:t> </a:t>
            </a:r>
            <a:r>
              <a:rPr lang="en-GB" dirty="0"/>
              <a:t>boxplot of the day 1 hygiene scores for males and females, </a:t>
            </a:r>
            <a:r>
              <a:rPr lang="en-GB" dirty="0" smtClean="0"/>
              <a:t>set </a:t>
            </a:r>
            <a:r>
              <a:rPr lang="en-GB" dirty="0"/>
              <a:t>the variable </a:t>
            </a:r>
            <a:r>
              <a:rPr lang="en-GB" b="1" dirty="0"/>
              <a:t>Gender</a:t>
            </a:r>
            <a:r>
              <a:rPr lang="en-GB" dirty="0"/>
              <a:t> as an </a:t>
            </a:r>
            <a:r>
              <a:rPr lang="en-GB" dirty="0" smtClean="0"/>
              <a:t>aesthetic.</a:t>
            </a:r>
          </a:p>
          <a:p>
            <a:endParaRPr lang="en-GB" dirty="0" smtClean="0"/>
          </a:p>
          <a:p>
            <a:r>
              <a:rPr lang="en-GB" dirty="0" smtClean="0"/>
              <a:t>Specify </a:t>
            </a:r>
            <a:r>
              <a:rPr lang="en-GB" b="1" dirty="0"/>
              <a:t>Gender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be plotted on the </a:t>
            </a:r>
            <a:r>
              <a:rPr lang="en-GB" i="1" dirty="0"/>
              <a:t>x</a:t>
            </a:r>
            <a:r>
              <a:rPr lang="en-GB" dirty="0"/>
              <a:t>-axis, </a:t>
            </a:r>
            <a:r>
              <a:rPr lang="en-GB" dirty="0" smtClean="0"/>
              <a:t>and hygiene </a:t>
            </a:r>
            <a:r>
              <a:rPr lang="en-GB" dirty="0"/>
              <a:t>scores (</a:t>
            </a:r>
            <a:r>
              <a:rPr lang="en-GB" b="1" dirty="0"/>
              <a:t>day1</a:t>
            </a:r>
            <a:r>
              <a:rPr lang="en-GB" dirty="0"/>
              <a:t>) to be the variable plotted on the </a:t>
            </a:r>
            <a:r>
              <a:rPr lang="en-GB" i="1" dirty="0"/>
              <a:t>y</a:t>
            </a:r>
            <a:r>
              <a:rPr lang="en-GB" dirty="0"/>
              <a:t>-</a:t>
            </a:r>
            <a:r>
              <a:rPr lang="en-GB" dirty="0" smtClean="0"/>
              <a:t>axis:</a:t>
            </a:r>
          </a:p>
          <a:p>
            <a:pPr marL="457200" lvl="1" indent="0">
              <a:buNone/>
            </a:pPr>
            <a:r>
              <a:rPr lang="en-GB" dirty="0" err="1"/>
              <a:t>festivalBoxplot</a:t>
            </a:r>
            <a:r>
              <a:rPr lang="en-GB" dirty="0"/>
              <a:t> 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festivalData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(gender, day1))</a:t>
            </a:r>
          </a:p>
          <a:p>
            <a:pPr marL="457200" lvl="1" indent="0">
              <a:buNone/>
            </a:pPr>
            <a:r>
              <a:rPr lang="en-GB" dirty="0" err="1"/>
              <a:t>festivalBoxplot</a:t>
            </a:r>
            <a:r>
              <a:rPr lang="en-GB" dirty="0"/>
              <a:t> + </a:t>
            </a:r>
            <a:r>
              <a:rPr lang="en-GB" dirty="0" err="1"/>
              <a:t>geom_boxplot</a:t>
            </a:r>
            <a:r>
              <a:rPr lang="en-GB" dirty="0"/>
              <a:t>() + labs(x = "Gender", y = "Hygiene (Day 1 of Festival)")</a:t>
            </a:r>
          </a:p>
          <a:p>
            <a:endParaRPr lang="en-GB" dirty="0" smtClean="0"/>
          </a:p>
          <a:p>
            <a:endParaRPr lang="en-GB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Boxplot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12776"/>
            <a:ext cx="576064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</a:t>
            </a:r>
            <a:r>
              <a:rPr lang="en-GB" dirty="0" err="1" smtClean="0"/>
              <a:t>Boxplot</a:t>
            </a:r>
            <a:r>
              <a:rPr lang="en-GB" dirty="0" smtClean="0"/>
              <a:t> Show?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84784"/>
            <a:ext cx="573628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Bar Charts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bar (usually) shows the mean score</a:t>
            </a:r>
          </a:p>
          <a:p>
            <a:r>
              <a:rPr lang="en-GB" dirty="0" smtClean="0"/>
              <a:t>The error bar sticks out from the bar like a whisker.</a:t>
            </a:r>
          </a:p>
          <a:p>
            <a:r>
              <a:rPr lang="en-GB" dirty="0" smtClean="0"/>
              <a:t>The error bar displays the precision of the mean in one of three ways:</a:t>
            </a:r>
          </a:p>
          <a:p>
            <a:pPr lvl="1"/>
            <a:r>
              <a:rPr lang="en-GB" dirty="0" smtClean="0"/>
              <a:t>The confidence interval (usually 95%)</a:t>
            </a:r>
          </a:p>
          <a:p>
            <a:pPr lvl="1"/>
            <a:r>
              <a:rPr lang="en-GB" dirty="0" smtClean="0"/>
              <a:t>The standard deviation</a:t>
            </a:r>
          </a:p>
          <a:p>
            <a:pPr lvl="1"/>
            <a:r>
              <a:rPr lang="en-GB" dirty="0" smtClean="0"/>
              <a:t>The standard error of the mean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Bar Chart: One Independent Variable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Is there such a thing as a ‘chick flick’?</a:t>
            </a:r>
          </a:p>
          <a:p>
            <a:r>
              <a:rPr lang="en-GB" dirty="0" smtClean="0"/>
              <a:t>Participants:</a:t>
            </a:r>
          </a:p>
          <a:p>
            <a:pPr lvl="1"/>
            <a:r>
              <a:rPr lang="en-GB" dirty="0" smtClean="0"/>
              <a:t>20 men</a:t>
            </a:r>
          </a:p>
          <a:p>
            <a:pPr lvl="1"/>
            <a:r>
              <a:rPr lang="en-GB" dirty="0" smtClean="0"/>
              <a:t>20 women</a:t>
            </a:r>
          </a:p>
          <a:p>
            <a:r>
              <a:rPr lang="en-GB" dirty="0" smtClean="0"/>
              <a:t>Half of each sample saw one of two films:</a:t>
            </a:r>
          </a:p>
          <a:p>
            <a:pPr lvl="1"/>
            <a:r>
              <a:rPr lang="en-GB" dirty="0" smtClean="0"/>
              <a:t>A ‘chick flick’ (</a:t>
            </a:r>
            <a:r>
              <a:rPr lang="en-GB" i="1" dirty="0" smtClean="0"/>
              <a:t>Bridget Jones’s Diary</a:t>
            </a:r>
            <a:r>
              <a:rPr lang="en-GB" dirty="0" smtClean="0"/>
              <a:t>), </a:t>
            </a:r>
          </a:p>
          <a:p>
            <a:pPr lvl="1"/>
            <a:r>
              <a:rPr lang="en-GB" dirty="0" smtClean="0"/>
              <a:t>Control (</a:t>
            </a:r>
            <a:r>
              <a:rPr lang="en-GB" i="1" dirty="0" smtClean="0"/>
              <a:t>Memento</a:t>
            </a:r>
            <a:r>
              <a:rPr lang="en-GB" dirty="0" smtClean="0"/>
              <a:t>).</a:t>
            </a:r>
          </a:p>
          <a:p>
            <a:r>
              <a:rPr lang="en-GB" dirty="0" smtClean="0"/>
              <a:t>Outcome measure</a:t>
            </a:r>
          </a:p>
          <a:p>
            <a:pPr lvl="1"/>
            <a:r>
              <a:rPr lang="en-GB" dirty="0" smtClean="0"/>
              <a:t>Physiological arousal as an indicator of how much they enjoyed the film.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Bar Chart: One Independent Variable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To </a:t>
            </a:r>
            <a:r>
              <a:rPr lang="en-GB" dirty="0" smtClean="0"/>
              <a:t>plot </a:t>
            </a:r>
            <a:r>
              <a:rPr lang="en-GB" dirty="0"/>
              <a:t>the mean arousal score (</a:t>
            </a:r>
            <a:r>
              <a:rPr lang="en-GB" i="1" dirty="0"/>
              <a:t>y</a:t>
            </a:r>
            <a:r>
              <a:rPr lang="en-GB" dirty="0"/>
              <a:t>-axis) for each film (</a:t>
            </a:r>
            <a:r>
              <a:rPr lang="en-GB" i="1" dirty="0"/>
              <a:t>x</a:t>
            </a:r>
            <a:r>
              <a:rPr lang="en-GB" dirty="0"/>
              <a:t>-axis</a:t>
            </a:r>
            <a:r>
              <a:rPr lang="en-GB" dirty="0" smtClean="0"/>
              <a:t>) first create the plot object: </a:t>
            </a:r>
          </a:p>
          <a:p>
            <a:pPr marL="457200" lvl="1" indent="0">
              <a:buNone/>
            </a:pPr>
            <a:r>
              <a:rPr lang="en-GB" dirty="0" smtClean="0"/>
              <a:t>bar </a:t>
            </a:r>
            <a:r>
              <a:rPr lang="en-GB" dirty="0"/>
              <a:t>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chickFlick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(film, arousal)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add the mean, displayed as bars, we can </a:t>
            </a:r>
            <a:r>
              <a:rPr lang="en-GB" dirty="0" smtClean="0"/>
              <a:t>add </a:t>
            </a:r>
            <a:r>
              <a:rPr lang="en-GB" dirty="0"/>
              <a:t>this as a layer to </a:t>
            </a:r>
            <a:r>
              <a:rPr lang="en-GB" i="1" dirty="0" smtClean="0"/>
              <a:t>bar</a:t>
            </a:r>
            <a:r>
              <a:rPr lang="en-GB" dirty="0" smtClean="0"/>
              <a:t> </a:t>
            </a:r>
            <a:r>
              <a:rPr lang="en-GB" dirty="0"/>
              <a:t>using the  </a:t>
            </a:r>
            <a:r>
              <a:rPr lang="en-GB" i="1" dirty="0" err="1"/>
              <a:t>stat_summary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bar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"bar", fill = "White", colour = "Black"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Bar Chart: One 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add error </a:t>
            </a:r>
            <a:r>
              <a:rPr lang="en-GB" dirty="0" smtClean="0"/>
              <a:t>bars, add </a:t>
            </a:r>
            <a:r>
              <a:rPr lang="en-GB" dirty="0"/>
              <a:t>these as a layer using </a:t>
            </a:r>
            <a:r>
              <a:rPr lang="en-GB" i="1" dirty="0" err="1"/>
              <a:t>stat_summary</a:t>
            </a:r>
            <a:r>
              <a:rPr lang="en-GB" i="1" dirty="0"/>
              <a:t>()</a:t>
            </a:r>
            <a:r>
              <a:rPr lang="en-GB" dirty="0"/>
              <a:t>:</a:t>
            </a:r>
          </a:p>
          <a:p>
            <a:pPr marL="400050" lvl="1" indent="0">
              <a:buNone/>
            </a:pPr>
            <a:r>
              <a:rPr lang="en-GB" dirty="0"/>
              <a:t>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fun.data</a:t>
            </a:r>
            <a:r>
              <a:rPr lang="en-GB" dirty="0"/>
              <a:t> = </a:t>
            </a:r>
            <a:r>
              <a:rPr lang="en-GB" dirty="0" err="1"/>
              <a:t>mean_cl_normal</a:t>
            </a:r>
            <a:r>
              <a:rPr lang="en-GB" dirty="0"/>
              <a:t>, </a:t>
            </a:r>
            <a:r>
              <a:rPr lang="en-GB" dirty="0" err="1"/>
              <a:t>geom</a:t>
            </a:r>
            <a:r>
              <a:rPr lang="en-GB" dirty="0"/>
              <a:t> = "</a:t>
            </a:r>
            <a:r>
              <a:rPr lang="en-GB" dirty="0" err="1"/>
              <a:t>pointrange</a:t>
            </a:r>
            <a:r>
              <a:rPr lang="en-GB" dirty="0"/>
              <a:t>"</a:t>
            </a:r>
            <a:r>
              <a:rPr lang="en-GB" dirty="0" smtClean="0"/>
              <a:t>)</a:t>
            </a:r>
          </a:p>
          <a:p>
            <a:r>
              <a:rPr lang="en-GB" dirty="0"/>
              <a:t>Finally, let’s add some nice labels to the graph using </a:t>
            </a:r>
            <a:r>
              <a:rPr lang="en-GB" i="1" dirty="0"/>
              <a:t>lab()</a:t>
            </a:r>
            <a:r>
              <a:rPr lang="en-GB" dirty="0"/>
              <a:t>:</a:t>
            </a:r>
          </a:p>
          <a:p>
            <a:pPr marL="400050" lvl="1" indent="0">
              <a:buNone/>
            </a:pPr>
            <a:r>
              <a:rPr lang="en-GB" dirty="0"/>
              <a:t>+ labs(x = "Film", y = "Mean Arousal")</a:t>
            </a:r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895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Bar Chart: One 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we </a:t>
            </a:r>
            <a:r>
              <a:rPr lang="en-GB" dirty="0"/>
              <a:t>put all of these commands together we can create the graph by executing the following command:</a:t>
            </a:r>
          </a:p>
          <a:p>
            <a:pPr marL="457200" lvl="1" indent="0">
              <a:buNone/>
            </a:pPr>
            <a:r>
              <a:rPr lang="en-GB" dirty="0"/>
              <a:t>bar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"bar", fill = "White", colour = "Black")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fun.data</a:t>
            </a:r>
            <a:r>
              <a:rPr lang="en-GB" dirty="0"/>
              <a:t> = </a:t>
            </a:r>
            <a:r>
              <a:rPr lang="en-GB" dirty="0" err="1"/>
              <a:t>mean_cl_normal</a:t>
            </a:r>
            <a:r>
              <a:rPr lang="en-GB" dirty="0"/>
              <a:t>, </a:t>
            </a:r>
            <a:r>
              <a:rPr lang="en-GB" dirty="0" err="1"/>
              <a:t>geom</a:t>
            </a:r>
            <a:r>
              <a:rPr lang="en-GB" dirty="0"/>
              <a:t> = "</a:t>
            </a:r>
            <a:r>
              <a:rPr lang="en-GB" dirty="0" err="1"/>
              <a:t>pointrange</a:t>
            </a:r>
            <a:r>
              <a:rPr lang="en-GB" dirty="0"/>
              <a:t>") + labs(x = "Film", y = "Mean Arousal")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607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Art of Presenting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Graphs should (</a:t>
            </a:r>
            <a:r>
              <a:rPr lang="en-GB" dirty="0" err="1" smtClean="0"/>
              <a:t>Tufte</a:t>
            </a:r>
            <a:r>
              <a:rPr lang="en-GB" dirty="0" smtClean="0"/>
              <a:t>, 2001):</a:t>
            </a:r>
          </a:p>
          <a:p>
            <a:pPr lvl="1"/>
            <a:r>
              <a:rPr lang="en-GB" dirty="0" smtClean="0"/>
              <a:t>Show the data.</a:t>
            </a:r>
          </a:p>
          <a:p>
            <a:pPr lvl="1"/>
            <a:r>
              <a:rPr lang="en-GB" dirty="0" smtClean="0"/>
              <a:t>Induce the reader to think about the data being presented (rather than some other aspect of the graph).</a:t>
            </a:r>
          </a:p>
          <a:p>
            <a:pPr lvl="1"/>
            <a:r>
              <a:rPr lang="en-GB" dirty="0" smtClean="0"/>
              <a:t>Avoid distorting the data.</a:t>
            </a:r>
          </a:p>
          <a:p>
            <a:pPr lvl="1"/>
            <a:r>
              <a:rPr lang="en-GB" dirty="0" smtClean="0"/>
              <a:t>Present many numbers with minimum ink.</a:t>
            </a:r>
          </a:p>
          <a:p>
            <a:pPr lvl="1"/>
            <a:r>
              <a:rPr lang="en-GB" dirty="0" smtClean="0"/>
              <a:t>Make large data sets (assuming you have one) coherent.</a:t>
            </a:r>
          </a:p>
          <a:p>
            <a:pPr lvl="1"/>
            <a:r>
              <a:rPr lang="en-GB" dirty="0" smtClean="0"/>
              <a:t>Encourage the reader to compare different pieces of data.</a:t>
            </a:r>
          </a:p>
          <a:p>
            <a:pPr lvl="1"/>
            <a:r>
              <a:rPr lang="en-GB" dirty="0" smtClean="0"/>
              <a:t>Reveal data.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Bar Chart: One Independent Variable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707" r="-3570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Bar Chart: Two Independent Variables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bar 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chickFlick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(film, arousal, fill = gender))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bar </a:t>
            </a:r>
            <a:r>
              <a:rPr lang="en-GB" dirty="0"/>
              <a:t>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"bar", position="dodge")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fun.data</a:t>
            </a:r>
            <a:r>
              <a:rPr lang="en-GB" dirty="0"/>
              <a:t> = </a:t>
            </a:r>
            <a:r>
              <a:rPr lang="en-GB" dirty="0" err="1"/>
              <a:t>mean_cl_normal</a:t>
            </a:r>
            <a:r>
              <a:rPr lang="en-GB" dirty="0"/>
              <a:t>, </a:t>
            </a:r>
            <a:r>
              <a:rPr lang="en-GB" dirty="0" err="1"/>
              <a:t>geom</a:t>
            </a:r>
            <a:r>
              <a:rPr lang="en-GB" dirty="0"/>
              <a:t> = "</a:t>
            </a:r>
            <a:r>
              <a:rPr lang="en-GB" dirty="0" err="1"/>
              <a:t>errorbar</a:t>
            </a:r>
            <a:r>
              <a:rPr lang="en-GB" dirty="0"/>
              <a:t>", position = </a:t>
            </a:r>
            <a:r>
              <a:rPr lang="en-GB" dirty="0" err="1"/>
              <a:t>position_dodge</a:t>
            </a:r>
            <a:r>
              <a:rPr lang="en-GB" dirty="0"/>
              <a:t>(width = 0.90), width = 0.2) + labs(x = "Film", y = "Mean Arousal", fill = "Gender")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Bar Chart: Two Independent Variables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707" r="-35707"/>
          <a:stretch>
            <a:fillRect/>
          </a:stretch>
        </p:blipFill>
        <p:spPr>
          <a:xfrm>
            <a:off x="928688" y="1600200"/>
            <a:ext cx="775811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Bar Chart: Two 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bar 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chickFlick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(film, arousal, fill = film)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bar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"bar")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fun.data</a:t>
            </a:r>
            <a:r>
              <a:rPr lang="en-GB" dirty="0"/>
              <a:t> = </a:t>
            </a:r>
            <a:r>
              <a:rPr lang="en-GB" dirty="0" err="1"/>
              <a:t>mean_cl_normal</a:t>
            </a:r>
            <a:r>
              <a:rPr lang="en-GB" dirty="0"/>
              <a:t>, </a:t>
            </a:r>
            <a:r>
              <a:rPr lang="en-GB" dirty="0" err="1"/>
              <a:t>geom</a:t>
            </a:r>
            <a:r>
              <a:rPr lang="en-GB" dirty="0"/>
              <a:t> = "</a:t>
            </a:r>
            <a:r>
              <a:rPr lang="en-GB" dirty="0" err="1"/>
              <a:t>errorbar</a:t>
            </a:r>
            <a:r>
              <a:rPr lang="en-GB" dirty="0"/>
              <a:t>", width = 0.2</a:t>
            </a:r>
            <a:r>
              <a:rPr lang="en-GB" dirty="0" smtClean="0"/>
              <a:t>)</a:t>
            </a:r>
            <a:r>
              <a:rPr lang="en-GB" dirty="0"/>
              <a:t> + </a:t>
            </a:r>
            <a:r>
              <a:rPr lang="en-GB" dirty="0" err="1"/>
              <a:t>facet_wrap</a:t>
            </a:r>
            <a:r>
              <a:rPr lang="en-GB" dirty="0"/>
              <a:t>( ~ gender</a:t>
            </a:r>
            <a:r>
              <a:rPr lang="en-GB" dirty="0" smtClean="0"/>
              <a:t>)</a:t>
            </a:r>
            <a:r>
              <a:rPr lang="en-GB" dirty="0"/>
              <a:t> + labs(x = "Film", y = "Mean Arousal"</a:t>
            </a:r>
            <a:r>
              <a:rPr lang="en-GB" dirty="0" smtClean="0"/>
              <a:t>)</a:t>
            </a:r>
            <a:r>
              <a:rPr lang="en-GB" dirty="0"/>
              <a:t> + opts(</a:t>
            </a:r>
            <a:r>
              <a:rPr lang="en-GB" dirty="0" err="1"/>
              <a:t>legend.position</a:t>
            </a:r>
            <a:r>
              <a:rPr lang="en-GB" dirty="0"/>
              <a:t> = "none")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339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Bar Chart: Two Independent Variables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707" r="-35707"/>
          <a:stretch>
            <a:fillRect/>
          </a:stretch>
        </p:blipFill>
        <p:spPr>
          <a:xfrm>
            <a:off x="928688" y="1600200"/>
            <a:ext cx="77581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7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Line Graphs: One Independent Variable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How to cure hiccups?</a:t>
            </a:r>
          </a:p>
          <a:p>
            <a:r>
              <a:rPr lang="en-GB" dirty="0" smtClean="0"/>
              <a:t>Participants:</a:t>
            </a:r>
          </a:p>
          <a:p>
            <a:pPr lvl="1"/>
            <a:r>
              <a:rPr lang="en-GB" dirty="0" smtClean="0"/>
              <a:t>15 hiccup sufferers</a:t>
            </a:r>
          </a:p>
          <a:p>
            <a:r>
              <a:rPr lang="en-GB" dirty="0" smtClean="0"/>
              <a:t>Each tries four interventions (in random order):</a:t>
            </a:r>
          </a:p>
          <a:p>
            <a:pPr lvl="1"/>
            <a:r>
              <a:rPr lang="en-GB" dirty="0" smtClean="0"/>
              <a:t>Baseline</a:t>
            </a:r>
          </a:p>
          <a:p>
            <a:pPr lvl="1"/>
            <a:r>
              <a:rPr lang="en-GB" dirty="0" smtClean="0"/>
              <a:t>Tongue-pulling manoeuvres</a:t>
            </a:r>
          </a:p>
          <a:p>
            <a:pPr lvl="1"/>
            <a:r>
              <a:rPr lang="en-GB" dirty="0" smtClean="0"/>
              <a:t>Massage of the carotid artery</a:t>
            </a:r>
          </a:p>
          <a:p>
            <a:pPr lvl="1"/>
            <a:r>
              <a:rPr lang="en-GB" dirty="0" smtClean="0"/>
              <a:t>Digital rectal massage</a:t>
            </a:r>
          </a:p>
          <a:p>
            <a:r>
              <a:rPr lang="en-GB" dirty="0" smtClean="0"/>
              <a:t>Outcome measure</a:t>
            </a:r>
          </a:p>
          <a:p>
            <a:pPr lvl="1"/>
            <a:r>
              <a:rPr lang="en-GB" dirty="0" smtClean="0"/>
              <a:t>The number of hiccups in the minute after each procedure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516" r="-39516"/>
          <a:stretch>
            <a:fillRect/>
          </a:stretch>
        </p:blipFill>
        <p:spPr>
          <a:xfrm>
            <a:off x="928688" y="692696"/>
            <a:ext cx="810780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005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Line Graphs: One </a:t>
            </a:r>
            <a:r>
              <a:rPr lang="en-GB" dirty="0" smtClean="0"/>
              <a:t>Independent </a:t>
            </a:r>
            <a:r>
              <a:rPr lang="en-GB" dirty="0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data are in the wrong format for </a:t>
            </a:r>
            <a:r>
              <a:rPr lang="en-GB" i="1" dirty="0"/>
              <a:t>ggplot2</a:t>
            </a:r>
            <a:r>
              <a:rPr lang="en-GB" dirty="0"/>
              <a:t> to use.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need all of the scores stacked up in a single column and then another variable that specifies the type of intervention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can </a:t>
            </a:r>
            <a:r>
              <a:rPr lang="en-GB" dirty="0" smtClean="0"/>
              <a:t>rearrange </a:t>
            </a:r>
            <a:r>
              <a:rPr lang="en-GB" dirty="0"/>
              <a:t>the data as </a:t>
            </a:r>
            <a:r>
              <a:rPr lang="en-GB" dirty="0" smtClean="0"/>
              <a:t>follows:</a:t>
            </a:r>
          </a:p>
          <a:p>
            <a:pPr marL="400050" lvl="1" indent="0">
              <a:buNone/>
            </a:pPr>
            <a:r>
              <a:rPr lang="en-GB" dirty="0" smtClean="0"/>
              <a:t>hiccups</a:t>
            </a:r>
            <a:r>
              <a:rPr lang="en-GB" dirty="0"/>
              <a:t>&lt;-stack(</a:t>
            </a:r>
            <a:r>
              <a:rPr lang="en-GB" dirty="0" err="1"/>
              <a:t>hiccupsData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/>
              <a:t>names(hiccups)&lt;-c("</a:t>
            </a:r>
            <a:r>
              <a:rPr lang="en-GB" dirty="0" err="1"/>
              <a:t>Hiccups","Intervention</a:t>
            </a:r>
            <a:r>
              <a:rPr lang="en-GB" dirty="0"/>
              <a:t>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14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620688"/>
            <a:ext cx="33843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125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Line Graphs: One </a:t>
            </a:r>
            <a:r>
              <a:rPr lang="en-GB" dirty="0" smtClean="0"/>
              <a:t>Independent </a:t>
            </a:r>
            <a:r>
              <a:rPr lang="en-GB" dirty="0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plot a categorical variable in </a:t>
            </a:r>
            <a:r>
              <a:rPr lang="en-GB" i="1" dirty="0" err="1"/>
              <a:t>ggplot</a:t>
            </a:r>
            <a:r>
              <a:rPr lang="en-GB" i="1" dirty="0"/>
              <a:t>()</a:t>
            </a:r>
            <a:r>
              <a:rPr lang="en-GB" dirty="0"/>
              <a:t> it needs to be recognized as a </a:t>
            </a:r>
            <a:r>
              <a:rPr lang="en-GB" dirty="0" smtClean="0"/>
              <a:t>factor: </a:t>
            </a:r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 err="1" smtClean="0"/>
              <a:t>Hiccups$Intervention_Factor</a:t>
            </a:r>
            <a:r>
              <a:rPr lang="en-GB" dirty="0" smtClean="0"/>
              <a:t> </a:t>
            </a:r>
            <a:r>
              <a:rPr lang="en-GB" dirty="0"/>
              <a:t>&lt;- </a:t>
            </a:r>
            <a:r>
              <a:rPr lang="en-GB" dirty="0" smtClean="0"/>
              <a:t>factor(</a:t>
            </a:r>
            <a:r>
              <a:rPr lang="en-GB" dirty="0" err="1" smtClean="0"/>
              <a:t>hiccups$Intervention</a:t>
            </a:r>
            <a:r>
              <a:rPr lang="en-GB" dirty="0"/>
              <a:t>, levels = </a:t>
            </a:r>
            <a:r>
              <a:rPr lang="en-GB" dirty="0" err="1" smtClean="0"/>
              <a:t>hiccups$Intervention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775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Graph Bad?</a:t>
            </a: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643042" y="1214422"/>
          <a:ext cx="5429288" cy="5155871"/>
        </p:xfrm>
        <a:graphic>
          <a:graphicData uri="http://schemas.openxmlformats.org/presentationml/2006/ole">
            <p:oleObj spid="_x0000_s1064" name="Picture" r:id="rId3" imgW="2648385" imgH="2498678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Line Graphs: One </a:t>
            </a:r>
            <a:r>
              <a:rPr lang="en-GB" dirty="0" smtClean="0"/>
              <a:t>Independent </a:t>
            </a:r>
            <a:r>
              <a:rPr lang="en-GB" dirty="0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GB" dirty="0" smtClean="0"/>
              <a:t>We </a:t>
            </a:r>
            <a:r>
              <a:rPr lang="en-GB" dirty="0"/>
              <a:t>can </a:t>
            </a:r>
            <a:r>
              <a:rPr lang="en-GB" dirty="0" smtClean="0"/>
              <a:t>then create </a:t>
            </a:r>
            <a:r>
              <a:rPr lang="en-GB" dirty="0"/>
              <a:t>the </a:t>
            </a:r>
            <a:r>
              <a:rPr lang="en-GB" dirty="0" smtClean="0"/>
              <a:t>line graph </a:t>
            </a:r>
            <a:r>
              <a:rPr lang="en-GB" dirty="0"/>
              <a:t>by executing the following </a:t>
            </a:r>
            <a:r>
              <a:rPr lang="en-GB" dirty="0" smtClean="0"/>
              <a:t>commands:</a:t>
            </a: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line </a:t>
            </a:r>
            <a:r>
              <a:rPr lang="en-GB" dirty="0"/>
              <a:t>&lt;- </a:t>
            </a:r>
            <a:r>
              <a:rPr lang="en-GB" dirty="0" err="1"/>
              <a:t>ggplot</a:t>
            </a:r>
            <a:r>
              <a:rPr lang="en-GB" dirty="0"/>
              <a:t>(hiccups, </a:t>
            </a:r>
            <a:r>
              <a:rPr lang="en-GB" dirty="0" err="1"/>
              <a:t>aes</a:t>
            </a:r>
            <a:r>
              <a:rPr lang="en-GB" dirty="0"/>
              <a:t>(</a:t>
            </a:r>
            <a:r>
              <a:rPr lang="en-GB" dirty="0" err="1"/>
              <a:t>Intervention_Factor</a:t>
            </a:r>
            <a:r>
              <a:rPr lang="en-GB" dirty="0"/>
              <a:t>, Hiccups)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line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"point")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"line", </a:t>
            </a:r>
            <a:r>
              <a:rPr lang="en-GB" dirty="0" err="1"/>
              <a:t>aes</a:t>
            </a:r>
            <a:r>
              <a:rPr lang="en-GB" dirty="0"/>
              <a:t>(group = 1),colour = "Red", </a:t>
            </a:r>
            <a:r>
              <a:rPr lang="en-GB" dirty="0" err="1"/>
              <a:t>linetype</a:t>
            </a:r>
            <a:r>
              <a:rPr lang="en-GB" dirty="0"/>
              <a:t> = "dashed")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fun.data</a:t>
            </a:r>
            <a:r>
              <a:rPr lang="en-GB" dirty="0"/>
              <a:t> = </a:t>
            </a:r>
            <a:r>
              <a:rPr lang="en-GB" dirty="0" err="1"/>
              <a:t>mean_cl_boot</a:t>
            </a:r>
            <a:r>
              <a:rPr lang="en-GB" dirty="0"/>
              <a:t>, </a:t>
            </a:r>
            <a:r>
              <a:rPr lang="en-GB" dirty="0" err="1"/>
              <a:t>geom</a:t>
            </a:r>
            <a:r>
              <a:rPr lang="en-GB" dirty="0"/>
              <a:t> = "</a:t>
            </a:r>
            <a:r>
              <a:rPr lang="en-GB" dirty="0" err="1"/>
              <a:t>errorbar</a:t>
            </a:r>
            <a:r>
              <a:rPr lang="en-GB" dirty="0"/>
              <a:t>", width = 0.2) + labs(x = "Intervention", y = "Mean Number of Hiccups")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148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836712"/>
            <a:ext cx="6048672" cy="5040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9632" y="58772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Line chart with error bars of the mean number of hiccups at baseline and after various interventions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0019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Line </a:t>
            </a:r>
            <a:r>
              <a:rPr lang="en-GB" sz="3600" dirty="0" smtClean="0"/>
              <a:t>Graphs for Several Independent Variables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Is text-messaging bad for your grammar?</a:t>
            </a:r>
          </a:p>
          <a:p>
            <a:r>
              <a:rPr lang="en-GB" dirty="0" smtClean="0"/>
              <a:t>Participants:</a:t>
            </a:r>
          </a:p>
          <a:p>
            <a:pPr lvl="1"/>
            <a:r>
              <a:rPr lang="en-GB" dirty="0" smtClean="0"/>
              <a:t>50 children</a:t>
            </a:r>
          </a:p>
          <a:p>
            <a:r>
              <a:rPr lang="en-GB" dirty="0" smtClean="0"/>
              <a:t>Children split into two groups:</a:t>
            </a:r>
          </a:p>
          <a:p>
            <a:pPr lvl="1"/>
            <a:r>
              <a:rPr lang="en-GB" dirty="0" smtClean="0"/>
              <a:t>Text-messaging allowed</a:t>
            </a:r>
          </a:p>
          <a:p>
            <a:pPr lvl="1"/>
            <a:r>
              <a:rPr lang="en-GB" dirty="0" smtClean="0"/>
              <a:t>Text-messaging forbidden</a:t>
            </a:r>
          </a:p>
          <a:p>
            <a:r>
              <a:rPr lang="en-GB" dirty="0" smtClean="0"/>
              <a:t>Each child measures at two points in time:</a:t>
            </a:r>
          </a:p>
          <a:p>
            <a:pPr lvl="1"/>
            <a:r>
              <a:rPr lang="en-GB" dirty="0" smtClean="0"/>
              <a:t>Baseline</a:t>
            </a:r>
          </a:p>
          <a:p>
            <a:pPr lvl="1"/>
            <a:r>
              <a:rPr lang="en-GB" dirty="0" smtClean="0"/>
              <a:t>6 months later</a:t>
            </a:r>
          </a:p>
          <a:p>
            <a:r>
              <a:rPr lang="en-GB" dirty="0" smtClean="0"/>
              <a:t>Outcome measure</a:t>
            </a:r>
          </a:p>
          <a:p>
            <a:pPr lvl="1"/>
            <a:r>
              <a:rPr lang="en-GB" dirty="0" smtClean="0"/>
              <a:t>Percentage score on a grammar test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04664"/>
            <a:ext cx="4608512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Line </a:t>
            </a:r>
            <a:r>
              <a:rPr lang="en-GB" sz="3600" dirty="0" smtClean="0"/>
              <a:t>Graphs for Several Independent Variables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These data are again </a:t>
            </a:r>
            <a:r>
              <a:rPr lang="en-GB" dirty="0" smtClean="0"/>
              <a:t>in ‘wide</a:t>
            </a:r>
            <a:r>
              <a:rPr lang="en-GB" dirty="0"/>
              <a:t>’ </a:t>
            </a:r>
            <a:r>
              <a:rPr lang="en-GB" dirty="0" smtClean="0"/>
              <a:t>format</a:t>
            </a:r>
            <a:r>
              <a:rPr lang="en-GB" dirty="0"/>
              <a:t> </a:t>
            </a:r>
            <a:r>
              <a:rPr lang="en-GB" dirty="0" smtClean="0"/>
              <a:t>but we </a:t>
            </a:r>
            <a:r>
              <a:rPr lang="en-GB" dirty="0"/>
              <a:t>need the </a:t>
            </a:r>
            <a:r>
              <a:rPr lang="en-GB" dirty="0" smtClean="0"/>
              <a:t>data to be </a:t>
            </a:r>
            <a:r>
              <a:rPr lang="en-GB" dirty="0"/>
              <a:t>in ‘long’ </a:t>
            </a:r>
            <a:r>
              <a:rPr lang="en-GB" dirty="0" smtClean="0"/>
              <a:t>format:</a:t>
            </a:r>
          </a:p>
          <a:p>
            <a:pPr marL="457200" lvl="1" indent="0">
              <a:buNone/>
            </a:pPr>
            <a:r>
              <a:rPr lang="en-GB" dirty="0" err="1" smtClean="0"/>
              <a:t>textMessages</a:t>
            </a:r>
            <a:r>
              <a:rPr lang="en-GB" dirty="0" smtClean="0"/>
              <a:t>&lt;- melt(</a:t>
            </a:r>
            <a:r>
              <a:rPr lang="en-GB" dirty="0" err="1"/>
              <a:t>textData</a:t>
            </a:r>
            <a:r>
              <a:rPr lang="en-GB" dirty="0"/>
              <a:t>, </a:t>
            </a:r>
            <a:r>
              <a:rPr lang="en-GB" dirty="0" smtClean="0"/>
              <a:t>id </a:t>
            </a:r>
            <a:r>
              <a:rPr lang="en-GB" dirty="0"/>
              <a:t>= </a:t>
            </a:r>
            <a:r>
              <a:rPr lang="en-GB" dirty="0" smtClean="0"/>
              <a:t> </a:t>
            </a:r>
            <a:r>
              <a:rPr lang="en-GB" dirty="0"/>
              <a:t>"</a:t>
            </a:r>
            <a:r>
              <a:rPr lang="en-GB" dirty="0" smtClean="0"/>
              <a:t>Group”, measured </a:t>
            </a:r>
            <a:r>
              <a:rPr lang="en-GB" dirty="0"/>
              <a:t>= c("Baseline", "</a:t>
            </a:r>
            <a:r>
              <a:rPr lang="en-GB" dirty="0" err="1" smtClean="0"/>
              <a:t>Six_months</a:t>
            </a:r>
            <a:r>
              <a:rPr lang="en-GB" dirty="0" smtClean="0"/>
              <a:t>”))</a:t>
            </a:r>
          </a:p>
          <a:p>
            <a:pPr marL="457200" lvl="1" indent="0">
              <a:buNone/>
            </a:pPr>
            <a:r>
              <a:rPr lang="en-GB" dirty="0" smtClean="0"/>
              <a:t>names(</a:t>
            </a:r>
            <a:r>
              <a:rPr lang="en-GB" dirty="0" err="1" smtClean="0"/>
              <a:t>textMessages</a:t>
            </a:r>
            <a:r>
              <a:rPr lang="en-GB" dirty="0" smtClean="0"/>
              <a:t>)&lt;-c( “Group”, “Time”, "</a:t>
            </a:r>
            <a:r>
              <a:rPr lang="en-GB" dirty="0" err="1" smtClean="0"/>
              <a:t>Grammar_Score</a:t>
            </a:r>
            <a:r>
              <a:rPr lang="en-GB" dirty="0" smtClean="0"/>
              <a:t>”)</a:t>
            </a:r>
          </a:p>
          <a:p>
            <a:r>
              <a:rPr lang="en-US" dirty="0"/>
              <a:t>We can now change the newly created variable </a:t>
            </a:r>
            <a:r>
              <a:rPr lang="en-US" b="1" dirty="0"/>
              <a:t>Time</a:t>
            </a:r>
            <a:r>
              <a:rPr lang="en-US" dirty="0"/>
              <a:t> so that it is treated as a factor, and provide labels for the two levels of this variable</a:t>
            </a:r>
            <a:r>
              <a:rPr lang="en-US" dirty="0" smtClean="0"/>
              <a:t>:</a:t>
            </a:r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 err="1"/>
              <a:t>textMessages$Time</a:t>
            </a:r>
            <a:r>
              <a:rPr lang="en-GB" dirty="0"/>
              <a:t>&lt;-factor(</a:t>
            </a:r>
            <a:r>
              <a:rPr lang="en-GB" dirty="0" err="1" smtClean="0"/>
              <a:t>textMessages$Time</a:t>
            </a:r>
            <a:r>
              <a:rPr lang="en-GB" dirty="0"/>
              <a:t>, labels = c("Baseline", "6 Months"))</a:t>
            </a:r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000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Line </a:t>
            </a:r>
            <a:r>
              <a:rPr lang="en-GB" sz="3600" dirty="0" smtClean="0"/>
              <a:t>Graphs for Several Independent Variables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line &lt;- 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textMessages</a:t>
            </a:r>
            <a:r>
              <a:rPr lang="en-GB" dirty="0"/>
              <a:t>, </a:t>
            </a:r>
            <a:r>
              <a:rPr lang="en-GB" dirty="0" err="1"/>
              <a:t>aes</a:t>
            </a:r>
            <a:r>
              <a:rPr lang="en-GB" dirty="0"/>
              <a:t>(Time, </a:t>
            </a:r>
            <a:r>
              <a:rPr lang="en-GB" dirty="0" err="1"/>
              <a:t>Grammar_Score</a:t>
            </a:r>
            <a:r>
              <a:rPr lang="en-GB" dirty="0"/>
              <a:t>, colour = Group)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line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"point")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fun.y</a:t>
            </a:r>
            <a:r>
              <a:rPr lang="en-GB" dirty="0"/>
              <a:t> = mean, </a:t>
            </a:r>
            <a:r>
              <a:rPr lang="en-GB" dirty="0" err="1"/>
              <a:t>geom</a:t>
            </a:r>
            <a:r>
              <a:rPr lang="en-GB" dirty="0"/>
              <a:t> = "line", </a:t>
            </a:r>
            <a:r>
              <a:rPr lang="en-GB" dirty="0" err="1"/>
              <a:t>aes</a:t>
            </a:r>
            <a:r>
              <a:rPr lang="en-GB" dirty="0"/>
              <a:t>(group = Group)) + </a:t>
            </a:r>
            <a:r>
              <a:rPr lang="en-GB" dirty="0" err="1"/>
              <a:t>stat_summary</a:t>
            </a:r>
            <a:r>
              <a:rPr lang="en-GB" dirty="0"/>
              <a:t>(</a:t>
            </a:r>
            <a:r>
              <a:rPr lang="en-GB" dirty="0" err="1"/>
              <a:t>fun.data</a:t>
            </a:r>
            <a:r>
              <a:rPr lang="en-GB" dirty="0"/>
              <a:t> = </a:t>
            </a:r>
            <a:r>
              <a:rPr lang="en-GB" dirty="0" err="1"/>
              <a:t>mean_cl_boot</a:t>
            </a:r>
            <a:r>
              <a:rPr lang="en-GB" dirty="0"/>
              <a:t>, </a:t>
            </a:r>
            <a:r>
              <a:rPr lang="en-GB" dirty="0" err="1"/>
              <a:t>geom</a:t>
            </a:r>
            <a:r>
              <a:rPr lang="en-GB" dirty="0"/>
              <a:t> = "</a:t>
            </a:r>
            <a:r>
              <a:rPr lang="en-GB" dirty="0" err="1"/>
              <a:t>errorbar</a:t>
            </a:r>
            <a:r>
              <a:rPr lang="en-GB" dirty="0"/>
              <a:t>", width = 0.2) + labs(x = "Time", y = "Mean Grammar Score", colour = "Group")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601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92696"/>
            <a:ext cx="6408712" cy="4968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566124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 </a:t>
            </a:r>
            <a:r>
              <a:rPr lang="en-GB" b="1" dirty="0" smtClean="0"/>
              <a:t>line </a:t>
            </a:r>
            <a:r>
              <a:rPr lang="en-GB" b="1" dirty="0"/>
              <a:t>graph of the mean grammar score over six months in children who were allowed to text-message versus those who were forbidden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85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Graph Better?</a:t>
            </a: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Field2001RedoneB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64360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Deceiving the Reader</a:t>
            </a: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Macintosh HD:Users:andyfield:Documents:Academic:Books:Discovering Statistics:DSU R:DSU R I:DSUR I Screenshots:Cheese 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37338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andyfield:Documents:Academic:Books:Discovering Statistics:DSU R:DSU R I:DSUR I Screenshots:Cheese 5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67744" y="5805264"/>
            <a:ext cx="262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Two graphs about cheese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ggplot2</a:t>
            </a:r>
            <a:endParaRPr lang="en-GB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887" y="1628800"/>
            <a:ext cx="4347369" cy="424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712" y="6093296"/>
            <a:ext cx="383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In </a:t>
            </a:r>
            <a:r>
              <a:rPr lang="en-GB" b="1" i="1" dirty="0"/>
              <a:t>ggplot2</a:t>
            </a:r>
            <a:r>
              <a:rPr lang="en-GB" b="1" dirty="0"/>
              <a:t> a plot is made up of layers.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7" y="1052736"/>
            <a:ext cx="5832649" cy="4464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1760" y="5805264"/>
            <a:ext cx="246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The anatomy of a graph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7874762" cy="2894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486916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Specifying </a:t>
            </a:r>
            <a:r>
              <a:rPr lang="en-GB" b="1" dirty="0"/>
              <a:t>aesthetics in </a:t>
            </a:r>
            <a:r>
              <a:rPr lang="en-GB" b="1" i="1" dirty="0"/>
              <a:t>ggplot2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741831"/>
      </p:ext>
    </p:extLst>
  </p:cSld>
  <p:clrMapOvr>
    <a:masterClrMapping/>
  </p:clrMapOvr>
</p:sld>
</file>

<file path=ppt/theme/theme1.xml><?xml version="1.0" encoding="utf-8"?>
<a:theme xmlns:a="http://schemas.openxmlformats.org/drawingml/2006/main" name="DSU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1600</Words>
  <Application>Microsoft Office PowerPoint</Application>
  <PresentationFormat>On-screen Show (4:3)</PresentationFormat>
  <Paragraphs>196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DSUS3</vt:lpstr>
      <vt:lpstr>Picture</vt:lpstr>
      <vt:lpstr>Exploring Data with Graphs</vt:lpstr>
      <vt:lpstr>Aims</vt:lpstr>
      <vt:lpstr>The Art of Presenting Data</vt:lpstr>
      <vt:lpstr>Why Is This Graph Bad?</vt:lpstr>
      <vt:lpstr>Why Is This Graph Better?</vt:lpstr>
      <vt:lpstr>Deceiving the Reader</vt:lpstr>
      <vt:lpstr>ggplot2</vt:lpstr>
      <vt:lpstr>Slide 8</vt:lpstr>
      <vt:lpstr>Slide 9</vt:lpstr>
      <vt:lpstr>Scatterplots: Example</vt:lpstr>
      <vt:lpstr>Simple Scatterplot</vt:lpstr>
      <vt:lpstr>Simple Scatterplot</vt:lpstr>
      <vt:lpstr>Simple Scatterplot With Regression Line</vt:lpstr>
      <vt:lpstr>Simple Scatterplot</vt:lpstr>
      <vt:lpstr>Grouped Scatterplot</vt:lpstr>
      <vt:lpstr>Grouped Scatterplot</vt:lpstr>
      <vt:lpstr>Histograms: Spotting Obvious Mistakes</vt:lpstr>
      <vt:lpstr>Histograms: Example</vt:lpstr>
      <vt:lpstr>Histogram of Hygiene Scores  for Day 1</vt:lpstr>
      <vt:lpstr>The Resulting Histogram</vt:lpstr>
      <vt:lpstr>Boxplots (Box-Whisker Diagrams)</vt:lpstr>
      <vt:lpstr>Boxplots (Box-Whisker Diagrams)</vt:lpstr>
      <vt:lpstr>The Boxplot</vt:lpstr>
      <vt:lpstr>What Does The Boxplot Show?</vt:lpstr>
      <vt:lpstr>Error Bar Charts</vt:lpstr>
      <vt:lpstr>Bar Chart: One Independent Variable</vt:lpstr>
      <vt:lpstr>Bar Chart: One Independent Variable</vt:lpstr>
      <vt:lpstr>Bar Chart: One Independent Variable</vt:lpstr>
      <vt:lpstr>Bar Chart: One Independent Variable</vt:lpstr>
      <vt:lpstr>Bar Chart: One Independent Variable</vt:lpstr>
      <vt:lpstr>Bar Chart: Two Independent Variables</vt:lpstr>
      <vt:lpstr>Bar Chart: Two Independent Variables</vt:lpstr>
      <vt:lpstr>Bar Chart: Two Independent Variables</vt:lpstr>
      <vt:lpstr>Bar Chart: Two Independent Variables</vt:lpstr>
      <vt:lpstr>Line Graphs: One Independent Variable</vt:lpstr>
      <vt:lpstr>Slide 36</vt:lpstr>
      <vt:lpstr>Line Graphs: One Independent Variable</vt:lpstr>
      <vt:lpstr>Slide 38</vt:lpstr>
      <vt:lpstr>Line Graphs: One Independent Variable</vt:lpstr>
      <vt:lpstr>Line Graphs: One Independent Variable</vt:lpstr>
      <vt:lpstr>Slide 41</vt:lpstr>
      <vt:lpstr>Line Graphs for Several Independent Variables</vt:lpstr>
      <vt:lpstr>Slide 43</vt:lpstr>
      <vt:lpstr>Line Graphs for Several Independent Variables</vt:lpstr>
      <vt:lpstr>Line Graphs for Several Independent Variables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need statistics?</dc:title>
  <dc:creator>Dr. Andy Field</dc:creator>
  <cp:lastModifiedBy>Richard Leigh</cp:lastModifiedBy>
  <cp:revision>52</cp:revision>
  <dcterms:created xsi:type="dcterms:W3CDTF">2009-04-15T10:48:38Z</dcterms:created>
  <dcterms:modified xsi:type="dcterms:W3CDTF">2011-11-29T07:47:37Z</dcterms:modified>
</cp:coreProperties>
</file>